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6"/>
    <p:sldMasterId id="214748366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Oscar Chavez Araiza"/>
  <p:cmAuthor clrIdx="1" id="1" initials="" lastIdx="3" name="Zane Meikle"/>
  <p:cmAuthor clrIdx="2" id="2" initials="" lastIdx="1" name="Daniel L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A5359C-919E-4588-8390-F34E0840AA47}">
  <a:tblStyle styleId="{EBA5359C-919E-4588-8390-F34E0840AA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5C2E1F3-1FEE-411C-8DCC-B55EFE880B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44" Type="http://schemas.openxmlformats.org/officeDocument/2006/relationships/slide" Target="slides/slide36.xml"/><Relationship Id="rId21" Type="http://schemas.openxmlformats.org/officeDocument/2006/relationships/slide" Target="slides/slide13.xml"/><Relationship Id="rId43" Type="http://schemas.openxmlformats.org/officeDocument/2006/relationships/slide" Target="slides/slide35.xml"/><Relationship Id="rId24" Type="http://schemas.openxmlformats.org/officeDocument/2006/relationships/slide" Target="slides/slide16.xml"/><Relationship Id="rId46" Type="http://schemas.openxmlformats.org/officeDocument/2006/relationships/slide" Target="slides/slide38.xml"/><Relationship Id="rId23" Type="http://schemas.openxmlformats.org/officeDocument/2006/relationships/slide" Target="slides/slide15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8" Type="http://schemas.openxmlformats.org/officeDocument/2006/relationships/slide" Target="slides/slide40.xml"/><Relationship Id="rId25" Type="http://schemas.openxmlformats.org/officeDocument/2006/relationships/slide" Target="slides/slide17.xml"/><Relationship Id="rId47" Type="http://schemas.openxmlformats.org/officeDocument/2006/relationships/slide" Target="slides/slide39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07T16:58:33.336">
    <p:pos x="288" y="968"/>
    <p:text>We didn't actually do this. Should we say something else?</p:text>
  </p:cm>
  <p:cm authorId="1" idx="1" dt="2025-04-07T16:56:00.013">
    <p:pos x="288" y="968"/>
    <p:text>Should we say like "We made our new functions work in parallel.."?</p:text>
  </p:cm>
  <p:cm authorId="0" idx="2" dt="2025-04-07T16:56:31.351">
    <p:pos x="288" y="968"/>
    <p:text>That could work</p:text>
  </p:cm>
  <p:cm authorId="1" idx="2" dt="2025-04-07T16:58:33.336">
    <p:pos x="288" y="968"/>
    <p:text>I changed it, if ppl don't like it we can change it back to "We moved many of the functions to work in parallel..."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4-09T20:36:56.948">
    <p:pos x="2030" y="967"/>
    <p:text>Use Different footage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4-11T01:47:58.606">
    <p:pos x="6000" y="0"/>
    <p:text>Daniel you should talk about filtering points somewhere around these slides</p:text>
  </p:cm>
  <p:cm authorId="2" idx="1" dt="2025-04-11T01:47:58.606">
    <p:pos x="6000" y="0"/>
    <p:text>Done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5-04-11T01:47:32.397">
    <p:pos x="6000" y="0"/>
    <p:text>Do we want this?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06a67e76b_1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06a67e76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first case prototype when we planned on using an additional software development board with the radar device. Due to us downsizing to solely the radar device, I never printed this model.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06a67e76b_1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06a67e76b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second model created was significantly reduced in size; however, it was still a bit bigger than I anticipated, and the device would slouch instead of stand up right. </a:t>
            </a:r>
            <a:r>
              <a:rPr lang="en-US"/>
              <a:t>Additionally</a:t>
            </a:r>
            <a:r>
              <a:rPr lang="en-US"/>
              <a:t>, the window was a bit too small and I was worried it would interfere with the signals from the sensor.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0736a7dc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0736a7d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here is the final case prototype, as well as a simple mount for it to sit on top of a screen. I added a few more supports in the bottom of the case, reduced its overall size slightly, and increased the size of the sensor window.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70fd2733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70fd27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this was the result! It worked </a:t>
            </a:r>
            <a:r>
              <a:rPr lang="en-US"/>
              <a:t>surprisingly</a:t>
            </a:r>
            <a:r>
              <a:rPr lang="en-US"/>
              <a:t> well and made it far more convenient to use the virtual mouse.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06a67e76b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06a67e76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06a67e76b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06a67e7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acbc6d098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acbc6d0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06a67e76b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06a67e76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a8d8df2ef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a8d8df2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70fd2733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70fd273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Zane</a:t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06a67e76b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06a67e76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acbc6d098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acbc6d09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06a67e76b_2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406a67e76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acbc6d098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acbc6d0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acbc6d098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acbc6d09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a8d8df2ef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a8d8df2e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a8d8df2ef_6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a8d8df2e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06a67e76b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06a67e76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ac68575e0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ac68575e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06a67e76b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06a67e76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1e0f7db3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111" name="Google Shape;111;g331e0f7db32_1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92814ae1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92814ae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a8d8df2ef_4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a8d8df2ef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a8d8df2ef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4a8d8df2e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ac68575e0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ac68575e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a8d8df2ef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a8d8df2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92814ae19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492814ae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e811e25b6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e811e25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70fd27332_1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70fd2733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76ea98c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e46b273b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e46b273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Zane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2e46b273b7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2e46b273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06a67e76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06a67e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Oscar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06a67e76b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06a67e76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06a67e76b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06a67e7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Greyson then Oscar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aae69cd4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aae69cd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Emits pulsed chirp signals, awaits echo, similar to bats using echo location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Flashed with TI binary, a program that tells the radar to run specific calculations and output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Binary enabled me to effectively tune radar to best detect a hand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resulting raw data seen in corner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Radar runs at 30 FPS, and per frame a variable number of points are detected which are represented by the variable TLV, type length value, data 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Highlighted blue text denotes the beginning of each frame header and is </a:t>
            </a:r>
            <a:r>
              <a:rPr lang="en-US"/>
              <a:t>referred</a:t>
            </a:r>
            <a:r>
              <a:rPr lang="en-US"/>
              <a:t> to as TI’s “magic word”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X. Y. Z. and doppler information is extracted from each point and passed forward for further data processing.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06a67e76b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06a67e76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semester I have primarily worked on creating a case and mount for the radar to attach it to the computer, as well as creating a graphical user </a:t>
            </a:r>
            <a:r>
              <a:rPr lang="en-US"/>
              <a:t>interface to change a variety of settings, such as the sensitivity,  tracking algorithm used, and gesture actions. On the right is a screenshot of the GUI that displays after starting the virtual mouse.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gif"/><Relationship Id="rId4" Type="http://schemas.openxmlformats.org/officeDocument/2006/relationships/image" Target="../media/image39.gif"/><Relationship Id="rId5" Type="http://schemas.openxmlformats.org/officeDocument/2006/relationships/image" Target="../media/image45.gif"/><Relationship Id="rId6" Type="http://schemas.openxmlformats.org/officeDocument/2006/relationships/image" Target="../media/image4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2.xml"/><Relationship Id="rId4" Type="http://schemas.openxmlformats.org/officeDocument/2006/relationships/image" Target="../media/image4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Relationship Id="rId4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gif"/><Relationship Id="rId4" Type="http://schemas.openxmlformats.org/officeDocument/2006/relationships/image" Target="../media/image4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IUaojOc3-t8VAcC3tRskILT1y3ksepkj/view" TargetMode="External"/><Relationship Id="rId4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IUaojOc3-t8VAcC3tRskILT1y3ksepkj/view" TargetMode="External"/><Relationship Id="rId4" Type="http://schemas.openxmlformats.org/officeDocument/2006/relationships/image" Target="../media/image47.jpg"/><Relationship Id="rId5" Type="http://schemas.openxmlformats.org/officeDocument/2006/relationships/image" Target="../media/image4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4.xml"/><Relationship Id="rId4" Type="http://schemas.openxmlformats.org/officeDocument/2006/relationships/hyperlink" Target="http://drive.google.com/file/d/1mDs6c17qSM4UUXWuwgLyBMGC54HAIskf/view" TargetMode="External"/><Relationship Id="rId5" Type="http://schemas.openxmlformats.org/officeDocument/2006/relationships/image" Target="../media/image5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WpjIDqiQPxKxrcL5IWp6Sh2mCS-Yt79q/view" TargetMode="External"/><Relationship Id="rId4" Type="http://schemas.openxmlformats.org/officeDocument/2006/relationships/image" Target="../media/image5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klAKZ3AsTlWbXA-lOtCTAcdP61V_7mn1/view" TargetMode="External"/><Relationship Id="rId4" Type="http://schemas.openxmlformats.org/officeDocument/2006/relationships/image" Target="../media/image5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19150" y="2571750"/>
            <a:ext cx="6948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Team 71: Virtual Computer Mouse using mmWave Radar (TI)</a:t>
            </a:r>
            <a:br>
              <a:rPr lang="en-US" sz="1750"/>
            </a:br>
            <a:r>
              <a:rPr lang="en-US" sz="1750"/>
              <a:t>TI Presentation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Oscar Chavez Araiza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Greyson Heath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Daniel Lu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Zane Meikle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Sponsor: Nick Farrell, </a:t>
            </a:r>
            <a:r>
              <a:rPr lang="en-US" sz="1750"/>
              <a:t>Texas</a:t>
            </a:r>
            <a:r>
              <a:rPr lang="en-US" sz="1750"/>
              <a:t> Instruments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TA: 	Vishwam Raval</a:t>
            </a:r>
            <a:endParaRPr sz="175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5836500" cy="50601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828989"/>
            <a:ext cx="2335650" cy="394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Model of Case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3603" l="4434" r="2593" t="8922"/>
          <a:stretch/>
        </p:blipFill>
        <p:spPr>
          <a:xfrm>
            <a:off x="198650" y="3249575"/>
            <a:ext cx="3123625" cy="1453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4">
            <a:alphaModFix/>
          </a:blip>
          <a:srcRect b="17060" l="2715" r="4304" t="13731"/>
          <a:stretch/>
        </p:blipFill>
        <p:spPr>
          <a:xfrm>
            <a:off x="198650" y="1661275"/>
            <a:ext cx="3123625" cy="145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5">
            <a:alphaModFix/>
          </a:blip>
          <a:srcRect b="7608" l="6799" r="5573" t="7574"/>
          <a:stretch/>
        </p:blipFill>
        <p:spPr>
          <a:xfrm>
            <a:off x="3446075" y="1661275"/>
            <a:ext cx="5507285" cy="304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">
            <a:off x="7612658" y="185082"/>
            <a:ext cx="1340680" cy="132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Model of Case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25" y="1469275"/>
            <a:ext cx="3613573" cy="1728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-2786" l="9266" r="-6193" t="-2776"/>
          <a:stretch/>
        </p:blipFill>
        <p:spPr>
          <a:xfrm>
            <a:off x="7244850" y="369303"/>
            <a:ext cx="1702527" cy="3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625" y="3297745"/>
            <a:ext cx="3613574" cy="16164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6">
            <a:alphaModFix/>
          </a:blip>
          <a:srcRect b="40291" l="0" r="0" t="24552"/>
          <a:stretch/>
        </p:blipFill>
        <p:spPr>
          <a:xfrm>
            <a:off x="4401975" y="3297750"/>
            <a:ext cx="4022627" cy="1616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7">
            <a:alphaModFix/>
          </a:blip>
          <a:srcRect b="39127" l="0" r="6349" t="30695"/>
          <a:stretch/>
        </p:blipFill>
        <p:spPr>
          <a:xfrm>
            <a:off x="4401975" y="1465050"/>
            <a:ext cx="4022623" cy="1728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of Case and Mount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 b="9821" l="8376" r="7441" t="9934"/>
          <a:stretch/>
        </p:blipFill>
        <p:spPr>
          <a:xfrm>
            <a:off x="1290825" y="1483437"/>
            <a:ext cx="2114399" cy="1532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4">
            <a:alphaModFix/>
          </a:blip>
          <a:srcRect b="12365" l="6641" r="6995" t="8769"/>
          <a:stretch/>
        </p:blipFill>
        <p:spPr>
          <a:xfrm>
            <a:off x="2636725" y="3109425"/>
            <a:ext cx="3870550" cy="1926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800" y="1483438"/>
            <a:ext cx="2114400" cy="1532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775" y="1483450"/>
            <a:ext cx="2114389" cy="153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26"/>
          <p:cNvPicPr preferRelativeResize="0"/>
          <p:nvPr/>
        </p:nvPicPr>
        <p:blipFill rotWithShape="1">
          <a:blip r:embed="rId7">
            <a:alphaModFix/>
          </a:blip>
          <a:srcRect b="-2786" l="9266" r="-6193" t="-2776"/>
          <a:stretch/>
        </p:blipFill>
        <p:spPr>
          <a:xfrm>
            <a:off x="7244850" y="369303"/>
            <a:ext cx="1702527" cy="34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Radar Case and Mount</a:t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0" l="0" r="0" t="30211"/>
          <a:stretch/>
        </p:blipFill>
        <p:spPr>
          <a:xfrm>
            <a:off x="762000" y="1593335"/>
            <a:ext cx="3749042" cy="33857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4">
            <a:alphaModFix/>
          </a:blip>
          <a:srcRect b="24298" l="0" r="0" t="10905"/>
          <a:stretch/>
        </p:blipFill>
        <p:spPr>
          <a:xfrm>
            <a:off x="4632950" y="1593325"/>
            <a:ext cx="3749042" cy="3385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 to Gesture Recognition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457200" y="1536950"/>
            <a:ext cx="48651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695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To reduce the number of radar modules used, the ML model was retrained using OOB binary data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861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383"/>
              <a:t>Features used: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avg_x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avg_y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avg_z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avg_doppler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num_points</a:t>
            </a:r>
            <a:endParaRPr sz="2383"/>
          </a:p>
        </p:txBody>
      </p:sp>
      <p:sp>
        <p:nvSpPr>
          <p:cNvPr id="216" name="Google Shape;216;p28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3">
            <a:alphaModFix/>
          </a:blip>
          <a:srcRect b="-2786" l="9266" r="-6193" t="-2776"/>
          <a:stretch/>
        </p:blipFill>
        <p:spPr>
          <a:xfrm>
            <a:off x="7440112" y="2848338"/>
            <a:ext cx="1246690" cy="228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8"/>
          <p:cNvGrpSpPr/>
          <p:nvPr/>
        </p:nvGrpSpPr>
        <p:grpSpPr>
          <a:xfrm>
            <a:off x="5446573" y="2408324"/>
            <a:ext cx="1246672" cy="1315140"/>
            <a:chOff x="4572000" y="3091438"/>
            <a:chExt cx="1417801" cy="1637988"/>
          </a:xfrm>
        </p:grpSpPr>
        <p:pic>
          <p:nvPicPr>
            <p:cNvPr id="219" name="Google Shape;219;p28"/>
            <p:cNvPicPr preferRelativeResize="0"/>
            <p:nvPr/>
          </p:nvPicPr>
          <p:blipFill rotWithShape="1">
            <a:blip r:embed="rId3">
              <a:alphaModFix/>
            </a:blip>
            <a:srcRect b="-2786" l="9266" r="-6193" t="-2776"/>
            <a:stretch/>
          </p:blipFill>
          <p:spPr>
            <a:xfrm>
              <a:off x="4572000" y="4444525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8"/>
            <p:cNvPicPr preferRelativeResize="0"/>
            <p:nvPr/>
          </p:nvPicPr>
          <p:blipFill rotWithShape="1">
            <a:blip r:embed="rId3">
              <a:alphaModFix/>
            </a:blip>
            <a:srcRect b="-2786" l="9266" r="-6193" t="-2776"/>
            <a:stretch/>
          </p:blipFill>
          <p:spPr>
            <a:xfrm>
              <a:off x="4572000" y="3091438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1" name="Google Shape;221;p28"/>
          <p:cNvCxnSpPr>
            <a:stCxn id="219" idx="0"/>
            <a:endCxn id="220" idx="2"/>
          </p:cNvCxnSpPr>
          <p:nvPr/>
        </p:nvCxnSpPr>
        <p:spPr>
          <a:xfrm rot="-5400000">
            <a:off x="5641359" y="3065568"/>
            <a:ext cx="857700" cy="600"/>
          </a:xfrm>
          <a:prstGeom prst="curvedConnector3">
            <a:avLst>
              <a:gd fmla="val 49995" name="adj1"/>
            </a:avLst>
          </a:prstGeom>
          <a:noFill/>
          <a:ln cap="flat" cmpd="sng" w="28575">
            <a:solidFill>
              <a:srgbClr val="1F49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">
            <a:off x="6465984" y="2830452"/>
            <a:ext cx="857799" cy="27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Model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new model kept the CNN(convolutional neural network) architecture, but changed the number of frames from 45 to 30 and the number of features from 10 to 5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model works by analyzing the features within 30 frames [30x5], and produces prediction based on that data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Prediction labels: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SHINE			</a:t>
            </a:r>
            <a:r>
              <a:rPr lang="en-US" sz="2200"/>
              <a:t>– </a:t>
            </a:r>
            <a:r>
              <a:rPr lang="en-US" sz="2200"/>
              <a:t>PULL (New)			– NO_GESTURE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PUSH			– </a:t>
            </a:r>
            <a:r>
              <a:rPr lang="en-US" sz="2200"/>
              <a:t>SHAKE (New)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Gestures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Gestures were </a:t>
            </a:r>
            <a:r>
              <a:rPr lang="en-US" sz="2200"/>
              <a:t>chosen</a:t>
            </a:r>
            <a:r>
              <a:rPr lang="en-US" sz="2200"/>
              <a:t> in a way that it would minimize interference with the tracking algorithm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These gestures mostly use the y direction while tracking utilizes the x and z direction</a:t>
            </a:r>
            <a:endParaRPr sz="2200"/>
          </a:p>
        </p:txBody>
      </p:sp>
      <p:pic>
        <p:nvPicPr>
          <p:cNvPr id="235" name="Google Shape;235;p30" title="PXL_20250410_185749622-ezgif.com-crop.gif"/>
          <p:cNvPicPr preferRelativeResize="0"/>
          <p:nvPr/>
        </p:nvPicPr>
        <p:blipFill rotWithShape="1">
          <a:blip r:embed="rId3">
            <a:alphaModFix/>
          </a:blip>
          <a:srcRect b="50000" l="31079" r="23235" t="4308"/>
          <a:stretch/>
        </p:blipFill>
        <p:spPr>
          <a:xfrm>
            <a:off x="913900" y="2914050"/>
            <a:ext cx="911800" cy="16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 title="PXL_20250410_185749622-ezgif.com-crop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25" y="2914050"/>
            <a:ext cx="911800" cy="162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 title="PXL_20250410_185749622-ezgif.com-crop (2).gif"/>
          <p:cNvPicPr preferRelativeResize="0"/>
          <p:nvPr/>
        </p:nvPicPr>
        <p:blipFill rotWithShape="1">
          <a:blip r:embed="rId5">
            <a:alphaModFix/>
          </a:blip>
          <a:srcRect b="60062" l="30472" r="23132" t="0"/>
          <a:stretch/>
        </p:blipFill>
        <p:spPr>
          <a:xfrm>
            <a:off x="4947950" y="2914050"/>
            <a:ext cx="911800" cy="16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 title="PXL_20250410_185749622-ezgif.com-crop (3).gif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4975" y="2914050"/>
            <a:ext cx="911800" cy="16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835000" y="4535000"/>
            <a:ext cx="73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PUSH			    PULL		     SHINE			 SHAKE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Performance</a:t>
            </a:r>
            <a:endParaRPr/>
          </a:p>
        </p:txBody>
      </p:sp>
      <p:pic>
        <p:nvPicPr>
          <p:cNvPr id="245" name="Google Shape;245;p31" title="confusion_matrix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225" y="1389575"/>
            <a:ext cx="3437100" cy="36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763775" y="1567625"/>
            <a:ext cx="33408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2200">
                <a:solidFill>
                  <a:schemeClr val="dk1"/>
                </a:solidFill>
              </a:rPr>
              <a:t>The model has very few incorrect predictions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2200">
                <a:solidFill>
                  <a:schemeClr val="dk1"/>
                </a:solidFill>
              </a:rPr>
              <a:t>During validation the model </a:t>
            </a:r>
            <a:r>
              <a:rPr lang="en-US" sz="2200">
                <a:solidFill>
                  <a:schemeClr val="dk1"/>
                </a:solidFill>
              </a:rPr>
              <a:t>performed</a:t>
            </a:r>
            <a:r>
              <a:rPr lang="en-US" sz="2200">
                <a:solidFill>
                  <a:schemeClr val="dk1"/>
                </a:solidFill>
              </a:rPr>
              <a:t> well with an accuracy of ~99%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Time Performance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457200" y="1536950"/>
            <a:ext cx="39117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Under real time testing the model performed slightly worse than during validation with an accuracy of ~92%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During 30 minutes of moderate use the mouse identified 24 false positives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75 sec between false positives</a:t>
            </a:r>
            <a:endParaRPr sz="2200"/>
          </a:p>
        </p:txBody>
      </p:sp>
      <p:pic>
        <p:nvPicPr>
          <p:cNvPr id="253" name="Google Shape;253;p32" title="confusion_matrix2.png"/>
          <p:cNvPicPr preferRelativeResize="0"/>
          <p:nvPr/>
        </p:nvPicPr>
        <p:blipFill rotWithShape="1">
          <a:blip r:embed="rId3">
            <a:alphaModFix/>
          </a:blip>
          <a:srcRect b="0" l="0" r="16282" t="22815"/>
          <a:stretch/>
        </p:blipFill>
        <p:spPr>
          <a:xfrm>
            <a:off x="4817825" y="1734800"/>
            <a:ext cx="3044300" cy="301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 title="confusion_matrix2.png"/>
          <p:cNvPicPr preferRelativeResize="0"/>
          <p:nvPr/>
        </p:nvPicPr>
        <p:blipFill rotWithShape="1">
          <a:blip r:embed="rId3">
            <a:alphaModFix/>
          </a:blip>
          <a:srcRect b="94599" l="31729" r="36512" t="0"/>
          <a:stretch/>
        </p:blipFill>
        <p:spPr>
          <a:xfrm>
            <a:off x="5762813" y="1457050"/>
            <a:ext cx="1522824" cy="27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 title="confusion_matrix2.png"/>
          <p:cNvPicPr preferRelativeResize="0"/>
          <p:nvPr/>
        </p:nvPicPr>
        <p:blipFill rotWithShape="1">
          <a:blip r:embed="rId3">
            <a:alphaModFix/>
          </a:blip>
          <a:srcRect b="0" l="84196" r="0" t="0"/>
          <a:stretch/>
        </p:blipFill>
        <p:spPr>
          <a:xfrm>
            <a:off x="7894175" y="1560488"/>
            <a:ext cx="443559" cy="301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3" title="9p9a5q.gif"/>
          <p:cNvPicPr preferRelativeResize="0"/>
          <p:nvPr/>
        </p:nvPicPr>
        <p:blipFill rotWithShape="1">
          <a:blip r:embed="rId4">
            <a:alphaModFix/>
          </a:blip>
          <a:srcRect b="0" l="1594" r="0" t="26637"/>
          <a:stretch/>
        </p:blipFill>
        <p:spPr>
          <a:xfrm>
            <a:off x="3223425" y="1535575"/>
            <a:ext cx="2697150" cy="357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1274550" y="750425"/>
            <a:ext cx="659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Using the radar to control a game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Summary: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1536956"/>
            <a:ext cx="4327200" cy="3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High-level summary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015907"/>
            <a:ext cx="2947445" cy="159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Movement </a:t>
            </a:r>
            <a:r>
              <a:rPr lang="en-US"/>
              <a:t>Tracking </a:t>
            </a:r>
            <a:endParaRPr b="0"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457200" y="1536950"/>
            <a:ext cx="4114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6" y="1536946"/>
            <a:ext cx="4101735" cy="3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425" y="1536950"/>
            <a:ext cx="4168372" cy="3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Velocity Vector Plot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5" title="new-backforth.png"/>
          <p:cNvPicPr preferRelativeResize="0"/>
          <p:nvPr/>
        </p:nvPicPr>
        <p:blipFill rotWithShape="1">
          <a:blip r:embed="rId4">
            <a:alphaModFix/>
          </a:blip>
          <a:srcRect b="5047" l="9362" r="9158" t="10542"/>
          <a:stretch/>
        </p:blipFill>
        <p:spPr>
          <a:xfrm>
            <a:off x="457200" y="1536950"/>
            <a:ext cx="8229601" cy="350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Radar Filtering</a:t>
            </a:r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457200" y="1536950"/>
            <a:ext cx="4065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414813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3450"/>
              <a:t>Only in-band signals to be amplified</a:t>
            </a:r>
            <a:endParaRPr sz="345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450"/>
          </a:p>
          <a:p>
            <a:pPr indent="-414813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3450"/>
              <a:t>Only in-distance data points are to be tracked </a:t>
            </a:r>
            <a:endParaRPr sz="345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800" y="1536950"/>
            <a:ext cx="4114800" cy="283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/>
              <a:t>Average weight velocity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457200" rtl="0" algn="l">
              <a:spcBef>
                <a:spcPts val="360"/>
              </a:spcBef>
              <a:spcAft>
                <a:spcPts val="0"/>
              </a:spcAft>
              <a:buSzPts val="4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Average Velocity = (velocity₁ * weight₁ + velocity₂ * weight₂ + ...) / total weight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28125"/>
            <a:ext cx="8229599" cy="23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Dominant Velocity</a:t>
            </a:r>
            <a:endParaRPr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457200" y="1536950"/>
            <a:ext cx="4114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LNA </a:t>
            </a:r>
            <a:r>
              <a:rPr lang="en-US"/>
              <a:t>amplified</a:t>
            </a:r>
            <a:r>
              <a:rPr lang="en-US"/>
              <a:t> wanted signal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Dominant Velocity takes large portion in movement tracking</a:t>
            </a:r>
            <a:endParaRPr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800" y="1536950"/>
            <a:ext cx="4114800" cy="283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Dominant Velocity</a:t>
            </a:r>
            <a:endParaRPr/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1536950"/>
            <a:ext cx="55245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425" y="2998775"/>
            <a:ext cx="53911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Algorithm - </a:t>
            </a:r>
            <a:r>
              <a:rPr lang="en-US"/>
              <a:t>Position Tracking</a:t>
            </a:r>
            <a:endParaRPr/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457200" y="1536950"/>
            <a:ext cx="44967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mouse cursor moves to a position on the screen relative to the position of your hand with respect to the radar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This algorithm is very sensitive to small movements, thus making it less viable for high precision tasks</a:t>
            </a:r>
            <a:endParaRPr sz="2200"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800" y="1389575"/>
            <a:ext cx="3320251" cy="320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6357275" y="2833475"/>
            <a:ext cx="671700" cy="32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Radar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/>
          <p:nvPr/>
        </p:nvSpPr>
        <p:spPr>
          <a:xfrm>
            <a:off x="7438500" y="2778675"/>
            <a:ext cx="1387200" cy="2239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1"/>
          <p:cNvSpPr/>
          <p:nvPr/>
        </p:nvSpPr>
        <p:spPr>
          <a:xfrm>
            <a:off x="4820675" y="3189050"/>
            <a:ext cx="1387200" cy="77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Mouse Smoothing</a:t>
            </a:r>
            <a:endParaRPr/>
          </a:p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457200" y="1536950"/>
            <a:ext cx="4114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For every </a:t>
            </a:r>
            <a:r>
              <a:rPr lang="en-US" sz="2200"/>
              <a:t>movement, interpolate between the beginning and final point</a:t>
            </a:r>
            <a:br>
              <a:rPr lang="en-US" sz="2400"/>
            </a:b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200"/>
              <a:t>Then move by that increment for as many frames it is interpolated by</a:t>
            </a:r>
            <a:endParaRPr sz="2200"/>
          </a:p>
        </p:txBody>
      </p:sp>
      <p:sp>
        <p:nvSpPr>
          <p:cNvPr id="322" name="Google Shape;322;p41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sp>
        <p:nvSpPr>
          <p:cNvPr id="323" name="Google Shape;323;p41"/>
          <p:cNvSpPr txBox="1"/>
          <p:nvPr/>
        </p:nvSpPr>
        <p:spPr>
          <a:xfrm>
            <a:off x="4896300" y="3189050"/>
            <a:ext cx="12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Move(10, 15)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4820675" y="1536950"/>
            <a:ext cx="3328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Example: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Frames generated = 5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Refresh rate= 30Hz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7508700" y="2728575"/>
            <a:ext cx="1492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 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26" name="Google Shape;326;p41"/>
          <p:cNvCxnSpPr/>
          <p:nvPr/>
        </p:nvCxnSpPr>
        <p:spPr>
          <a:xfrm>
            <a:off x="6227688" y="3565400"/>
            <a:ext cx="1191000" cy="1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457200" y="1536950"/>
            <a:ext cx="4114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program is threaded so it runs </a:t>
            </a:r>
            <a:r>
              <a:rPr lang="en-US" sz="2200"/>
              <a:t>parallel</a:t>
            </a:r>
            <a:r>
              <a:rPr lang="en-US" sz="2200"/>
              <a:t> to the main function</a:t>
            </a:r>
            <a:br>
              <a:rPr lang="en-US" sz="2200"/>
            </a:b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All the main function does is when it wants to move, it sends the data to the mouse smoothing function instead of the move function</a:t>
            </a:r>
            <a:endParaRPr sz="3000"/>
          </a:p>
        </p:txBody>
      </p:sp>
      <p:sp>
        <p:nvSpPr>
          <p:cNvPr id="333" name="Google Shape;333;p42"/>
          <p:cNvSpPr/>
          <p:nvPr/>
        </p:nvSpPr>
        <p:spPr>
          <a:xfrm>
            <a:off x="4572000" y="2654000"/>
            <a:ext cx="1341600" cy="823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7345200" y="2654000"/>
            <a:ext cx="1341600" cy="823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42"/>
          <p:cNvCxnSpPr>
            <a:endCxn id="334" idx="1"/>
          </p:cNvCxnSpPr>
          <p:nvPr/>
        </p:nvCxnSpPr>
        <p:spPr>
          <a:xfrm>
            <a:off x="5853300" y="3047300"/>
            <a:ext cx="1491900" cy="1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2"/>
          <p:cNvSpPr txBox="1"/>
          <p:nvPr/>
        </p:nvSpPr>
        <p:spPr>
          <a:xfrm>
            <a:off x="4864200" y="2805375"/>
            <a:ext cx="757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Main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7345200" y="2654000"/>
            <a:ext cx="1944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Mouse Smoothing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6215050" y="2609300"/>
            <a:ext cx="11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X, Y data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Smoothing OFF vs ON</a:t>
            </a:r>
            <a:endParaRPr/>
          </a:p>
        </p:txBody>
      </p:sp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   OFF                                  ON</a:t>
            </a:r>
            <a:endParaRPr/>
          </a:p>
        </p:txBody>
      </p:sp>
      <p:pic>
        <p:nvPicPr>
          <p:cNvPr id="345" name="Google Shape;345;p43" title="VID7136557328227307276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4800"/>
            <a:ext cx="4031024" cy="226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 title="VID5033564868216260304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200" y="2264812"/>
            <a:ext cx="4031024" cy="2267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  <p:pic>
        <p:nvPicPr>
          <p:cNvPr id="114" name="Google Shape;114;p17" title="Over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950" y="1421808"/>
            <a:ext cx="3730104" cy="344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4" title="mc_wal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163" y="1402675"/>
            <a:ext cx="5913677" cy="33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</a:t>
            </a:r>
            <a:r>
              <a:rPr lang="en-US"/>
              <a:t> System Results: Minecraft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 title="mc_wal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163" y="1402675"/>
            <a:ext cx="5913677" cy="33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Results: Minecraft</a:t>
            </a:r>
            <a:endParaRPr/>
          </a:p>
        </p:txBody>
      </p:sp>
      <p:pic>
        <p:nvPicPr>
          <p:cNvPr descr="a man with a beard is wearing a blue shirt that says &quot; chicken jockey &quot; (Provided by Tenor)" id="359" name="Google Shape;3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5197" y="3870998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60" name="Google Shape;3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7497" y="2526335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61" name="Google Shape;3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097" y="786873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62" name="Google Shape;3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97" y="2526335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63" name="Google Shape;3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7672" y="1181648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64" name="Google Shape;3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7" y="3870998"/>
            <a:ext cx="1079125" cy="10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Results: Minecraft 2</a:t>
            </a:r>
            <a:endParaRPr/>
          </a:p>
        </p:txBody>
      </p:sp>
      <p:pic>
        <p:nvPicPr>
          <p:cNvPr id="370" name="Google Shape;370;p46" title="minecraft_mining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113" y="1479458"/>
            <a:ext cx="6131765" cy="344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Results: Slither.io</a:t>
            </a:r>
            <a:endParaRPr/>
          </a:p>
        </p:txBody>
      </p:sp>
      <p:pic>
        <p:nvPicPr>
          <p:cNvPr id="376" name="Google Shape;376;p47" title="slith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113" y="1389583"/>
            <a:ext cx="6131765" cy="344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Results: Agar.io</a:t>
            </a:r>
            <a:endParaRPr/>
          </a:p>
        </p:txBody>
      </p:sp>
      <p:pic>
        <p:nvPicPr>
          <p:cNvPr id="382" name="Google Shape;382;p48" title="ar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113" y="1323108"/>
            <a:ext cx="6131765" cy="344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88" name="Google Shape;388;p49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(changes from FSR/ICD)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(Current status)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Gantt Chart</a:t>
            </a:r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95" name="Google Shape;395;p50" title="schedule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1983"/>
            <a:ext cx="8839204" cy="21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System Validation</a:t>
            </a:r>
            <a:endParaRPr/>
          </a:p>
        </p:txBody>
      </p:sp>
      <p:graphicFrame>
        <p:nvGraphicFramePr>
          <p:cNvPr id="401" name="Google Shape;401;p51"/>
          <p:cNvGraphicFramePr/>
          <p:nvPr/>
        </p:nvGraphicFramePr>
        <p:xfrm>
          <a:off x="992575" y="13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{EBA5359C-919E-4588-8390-F34E0840AA47}</a:tableStyleId>
              </a:tblPr>
              <a:tblGrid>
                <a:gridCol w="1809750"/>
                <a:gridCol w="1978000"/>
                <a:gridCol w="1641500"/>
                <a:gridCol w="1809750"/>
              </a:tblGrid>
              <a:tr h="40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Specification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Owner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1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Gesture Recognition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ML model must correctly identify gestures 95% of the time while integrated.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Failed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Oscar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Tracking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program must be able to reliably track the hand.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Passed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Daniel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3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Frame Generation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program must be able to correctly </a:t>
                      </a:r>
                      <a:r>
                        <a:rPr lang="en-US" sz="1100"/>
                        <a:t>interpolate</a:t>
                      </a:r>
                      <a:r>
                        <a:rPr lang="en-US" sz="1100"/>
                        <a:t> position, in order to add smoothing frames.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Passed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Zane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GUI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user must be able to change all settings </a:t>
                      </a:r>
                      <a:r>
                        <a:rPr lang="en-US" sz="1100"/>
                        <a:t>successfully</a:t>
                      </a:r>
                      <a:r>
                        <a:rPr lang="en-US" sz="1100"/>
                        <a:t> using the program GUI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Passed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Grayson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457188" y="795095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407" name="Google Shape;407;p52"/>
          <p:cNvGraphicFramePr/>
          <p:nvPr/>
        </p:nvGraphicFramePr>
        <p:xfrm>
          <a:off x="280050" y="17811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{85C2E1F3-1FEE-411C-8DCC-B55EFE880B53}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38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Movement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can be moved to all corners of the screen by the program.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Actions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be able to right click and left click.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3.2.5.2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Input Error Handling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</a:t>
                      </a:r>
                      <a:r>
                        <a:rPr lang="en-US" sz="600"/>
                        <a:t>properly</a:t>
                      </a:r>
                      <a:r>
                        <a:rPr lang="en-US" sz="600"/>
                        <a:t> handle all invalid inputs.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4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positioning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coordinates of the gesture should be calculated when deleting the error points.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Velocity accuracy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output velocity of the moving gesture should not have errors.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Gesture Recognition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recognize the users hand gestures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  <p:sp>
        <p:nvSpPr>
          <p:cNvPr id="408" name="Google Shape;408;p52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414" name="Google Shape;414;p53"/>
          <p:cNvGraphicFramePr/>
          <p:nvPr/>
        </p:nvGraphicFramePr>
        <p:xfrm>
          <a:off x="280063" y="1904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{85C2E1F3-1FEE-411C-8DCC-B55EFE880B53}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Recognition Accuracy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correctly identify and categorize hand gestures at least 90% of the time.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3.2.1.7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Functional Radar System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IWR6843AOPEVM  properly communicates  with the computer and transmits data.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3.2.1.8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Data Decoding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python script accurately decodes the TLV data seen from both radars.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3.2.1.3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Angle and Distance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radars can capture gestures and pointer positions within a 90 degree range up to 1.5 feet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Size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will recognize gestures regardless of hand size.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  <p:sp>
        <p:nvSpPr>
          <p:cNvPr id="415" name="Google Shape;415;p53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 This Semester (404)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18146"/>
            <a:ext cx="8839201" cy="120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457200" y="2270364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57200" y="1389575"/>
            <a:ext cx="8229600" cy="35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400"/>
              <a:t>Following additions were integrated to improve the virtual mouse</a:t>
            </a:r>
            <a:r>
              <a:rPr b="1" lang="en-US" sz="2400"/>
              <a:t>:</a:t>
            </a:r>
            <a:endParaRPr b="1" sz="24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Interactive GUI</a:t>
            </a:r>
            <a:r>
              <a:rPr lang="en-US" sz="2200"/>
              <a:t> - Allows user to change settings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Radar enclosure case</a:t>
            </a:r>
            <a:r>
              <a:rPr lang="en-US" sz="2200"/>
              <a:t> - Protects device and looks presentable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AI for gestures</a:t>
            </a:r>
            <a:r>
              <a:rPr lang="en-US" sz="2200"/>
              <a:t> - Used different binary and added new gesture for additional functionality(</a:t>
            </a:r>
            <a:r>
              <a:rPr b="1" lang="en-US" sz="2200"/>
              <a:t>Oscar</a:t>
            </a:r>
            <a:r>
              <a:rPr lang="en-US" sz="2200"/>
              <a:t>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Mouse frame smoothing</a:t>
            </a:r>
            <a:r>
              <a:rPr lang="en-US" sz="2200"/>
              <a:t> - Connect point A to point B with arbitrary frames to smooth motion (</a:t>
            </a:r>
            <a:r>
              <a:rPr b="1" lang="en-US" sz="2200"/>
              <a:t>Zane</a:t>
            </a:r>
            <a:r>
              <a:rPr lang="en-US" sz="2200"/>
              <a:t>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accuracy</a:t>
            </a:r>
            <a:r>
              <a:rPr lang="en-US" sz="2200"/>
              <a:t> - improve the accuracy and control of the mouse (</a:t>
            </a:r>
            <a:r>
              <a:rPr b="1" lang="en-US" sz="2200"/>
              <a:t>Daniel</a:t>
            </a:r>
            <a:r>
              <a:rPr lang="en-US" sz="2200"/>
              <a:t>)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Wide Updates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reduced the total number of radars used to 1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The Out of Box Demo binary was flashed into the radar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made our new functions work in parallel</a:t>
            </a:r>
            <a:r>
              <a:rPr lang="en-US" sz="2400"/>
              <a:t> to make the code more efficient and run better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Downsizing</a:t>
            </a:r>
            <a:endParaRPr/>
          </a:p>
        </p:txBody>
      </p:sp>
      <p:grpSp>
        <p:nvGrpSpPr>
          <p:cNvPr id="138" name="Google Shape;138;p21"/>
          <p:cNvGrpSpPr/>
          <p:nvPr/>
        </p:nvGrpSpPr>
        <p:grpSpPr>
          <a:xfrm>
            <a:off x="-24100" y="2172358"/>
            <a:ext cx="2664956" cy="2065618"/>
            <a:chOff x="0" y="1877975"/>
            <a:chExt cx="3145976" cy="2220617"/>
          </a:xfrm>
        </p:grpSpPr>
        <p:pic>
          <p:nvPicPr>
            <p:cNvPr id="139" name="Google Shape;13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877975"/>
              <a:ext cx="3145976" cy="141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1"/>
            <p:cNvPicPr preferRelativeResize="0"/>
            <p:nvPr/>
          </p:nvPicPr>
          <p:blipFill rotWithShape="1">
            <a:blip r:embed="rId3">
              <a:alphaModFix/>
            </a:blip>
            <a:srcRect b="53130" l="0" r="0" t="0"/>
            <a:stretch/>
          </p:blipFill>
          <p:spPr>
            <a:xfrm>
              <a:off x="0" y="3450667"/>
              <a:ext cx="3145970" cy="647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21"/>
          <p:cNvGrpSpPr/>
          <p:nvPr/>
        </p:nvGrpSpPr>
        <p:grpSpPr>
          <a:xfrm rot="5400000">
            <a:off x="2658571" y="2628644"/>
            <a:ext cx="2722306" cy="1323996"/>
            <a:chOff x="2972075" y="4517475"/>
            <a:chExt cx="3799451" cy="2121449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00375" y="45174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972075" y="45174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21"/>
          <p:cNvPicPr preferRelativeResize="0"/>
          <p:nvPr/>
        </p:nvPicPr>
        <p:blipFill rotWithShape="1">
          <a:blip r:embed="rId5">
            <a:alphaModFix/>
          </a:blip>
          <a:srcRect b="-2786" l="9266" r="-6193" t="-2776"/>
          <a:stretch/>
        </p:blipFill>
        <p:spPr>
          <a:xfrm>
            <a:off x="7802400" y="3148187"/>
            <a:ext cx="1417801" cy="284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1"/>
          <p:cNvGrpSpPr/>
          <p:nvPr/>
        </p:nvGrpSpPr>
        <p:grpSpPr>
          <a:xfrm>
            <a:off x="5535300" y="2599975"/>
            <a:ext cx="1417801" cy="1637988"/>
            <a:chOff x="4572000" y="3091438"/>
            <a:chExt cx="1417801" cy="1637988"/>
          </a:xfrm>
        </p:grpSpPr>
        <p:pic>
          <p:nvPicPr>
            <p:cNvPr id="146" name="Google Shape;146;p21"/>
            <p:cNvPicPr preferRelativeResize="0"/>
            <p:nvPr/>
          </p:nvPicPr>
          <p:blipFill rotWithShape="1">
            <a:blip r:embed="rId5">
              <a:alphaModFix/>
            </a:blip>
            <a:srcRect b="-2786" l="9266" r="-6193" t="-2776"/>
            <a:stretch/>
          </p:blipFill>
          <p:spPr>
            <a:xfrm>
              <a:off x="4572000" y="4444525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1"/>
            <p:cNvPicPr preferRelativeResize="0"/>
            <p:nvPr/>
          </p:nvPicPr>
          <p:blipFill rotWithShape="1">
            <a:blip r:embed="rId5">
              <a:alphaModFix/>
            </a:blip>
            <a:srcRect b="-2786" l="9266" r="-6193" t="-2776"/>
            <a:stretch/>
          </p:blipFill>
          <p:spPr>
            <a:xfrm>
              <a:off x="4572000" y="3091438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8" name="Google Shape;148;p21"/>
          <p:cNvCxnSpPr>
            <a:stCxn id="146" idx="0"/>
            <a:endCxn id="147" idx="2"/>
          </p:cNvCxnSpPr>
          <p:nvPr/>
        </p:nvCxnSpPr>
        <p:spPr>
          <a:xfrm rot="-5400000">
            <a:off x="5710350" y="3418613"/>
            <a:ext cx="1068300" cy="600"/>
          </a:xfrm>
          <a:prstGeom prst="curvedConnector3">
            <a:avLst>
              <a:gd fmla="val 49995" name="adj1"/>
            </a:avLst>
          </a:prstGeom>
          <a:noFill/>
          <a:ln cap="flat" cmpd="sng" w="28575">
            <a:solidFill>
              <a:srgbClr val="1F49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">
            <a:off x="2337620" y="3127649"/>
            <a:ext cx="975536" cy="34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">
            <a:off x="4726295" y="3125911"/>
            <a:ext cx="975536" cy="34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">
            <a:off x="6694570" y="3125910"/>
            <a:ext cx="975536" cy="34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48" y="4237980"/>
            <a:ext cx="652625" cy="1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Operation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Config / Collect Data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457200" y="1536950"/>
            <a:ext cx="47160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Emits pulsed chirp signals (echolocation)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Flashed with TI provided binary</a:t>
            </a:r>
            <a:endParaRPr sz="24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Optimize radar to detect hand</a:t>
            </a:r>
            <a:endParaRPr sz="20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Outputs (X, Y, Z, doppler)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Pass forward data for further processing</a:t>
            </a:r>
            <a:endParaRPr sz="2400"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088" y="4441451"/>
            <a:ext cx="4134700" cy="7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975" y="2664975"/>
            <a:ext cx="4006951" cy="177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5">
            <a:alphaModFix/>
          </a:blip>
          <a:srcRect b="-2786" l="9266" r="-6193" t="-2776"/>
          <a:stretch/>
        </p:blipFill>
        <p:spPr>
          <a:xfrm rot="-11">
            <a:off x="5235132" y="1660645"/>
            <a:ext cx="1426339" cy="33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 title="image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650" y="1412378"/>
            <a:ext cx="835625" cy="8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122" y="1368499"/>
            <a:ext cx="619769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 title="image-removebg-preview.png"/>
          <p:cNvPicPr preferRelativeResize="0"/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0800000">
            <a:off x="7217725" y="1412378"/>
            <a:ext cx="835625" cy="835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Case and GUI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Config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Collect Data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457200" y="1536950"/>
            <a:ext cx="4114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Modeled and printed enclosure for radar using Autodesk Inventor Pro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2000"/>
              <a:t>Printed with Bambu P1S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Python GUI implemented using Tkinter library</a:t>
            </a:r>
            <a:endParaRPr sz="2400"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100" y="1417545"/>
            <a:ext cx="2971732" cy="34491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